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0" r:id="rId5"/>
    <p:sldId id="292" r:id="rId6"/>
    <p:sldId id="305" r:id="rId7"/>
    <p:sldId id="294" r:id="rId8"/>
    <p:sldId id="293" r:id="rId9"/>
    <p:sldId id="296" r:id="rId10"/>
    <p:sldId id="297" r:id="rId11"/>
    <p:sldId id="298" r:id="rId12"/>
    <p:sldId id="299" r:id="rId13"/>
    <p:sldId id="306" r:id="rId14"/>
    <p:sldId id="319" r:id="rId15"/>
    <p:sldId id="307" r:id="rId16"/>
    <p:sldId id="310" r:id="rId17"/>
    <p:sldId id="311" r:id="rId18"/>
    <p:sldId id="312" r:id="rId19"/>
    <p:sldId id="313" r:id="rId20"/>
    <p:sldId id="314" r:id="rId21"/>
    <p:sldId id="316" r:id="rId22"/>
    <p:sldId id="318" r:id="rId23"/>
    <p:sldId id="308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C2D"/>
    <a:srgbClr val="8FA971"/>
    <a:srgbClr val="1C4C3C"/>
    <a:srgbClr val="F1EAE0"/>
    <a:srgbClr val="9F792F"/>
    <a:srgbClr val="785029"/>
    <a:srgbClr val="E3CEB2"/>
    <a:srgbClr val="648260"/>
    <a:srgbClr val="A49B37"/>
    <a:srgbClr val="006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879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76" y="304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8/31/23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3C0E02C-F7A1-FCC4-11A2-E245AD423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7034" y="5236830"/>
            <a:ext cx="3610656" cy="475938"/>
          </a:xfrm>
        </p:spPr>
        <p:txBody>
          <a:bodyPr/>
          <a:lstStyle/>
          <a:p>
            <a:r>
              <a:rPr lang="en-US" sz="1600" dirty="0"/>
              <a:t>Shravya Shree Gali (22057528)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9786" y="3049836"/>
            <a:ext cx="6254496" cy="13749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4500" dirty="0"/>
              <a:t>Collecting and modeling semi-structured data on food supplements with botanical ingredients on the online market in Ireland</a:t>
            </a:r>
          </a:p>
          <a:p>
            <a:endParaRPr lang="en-US" dirty="0"/>
          </a:p>
        </p:txBody>
      </p:sp>
      <p:pic>
        <p:nvPicPr>
          <p:cNvPr id="17" name="Picture Placeholder 7" descr="Blue and black butterfly perching on a plant&#10;">
            <a:extLst>
              <a:ext uri="{FF2B5EF4-FFF2-40B4-BE49-F238E27FC236}">
                <a16:creationId xmlns:a16="http://schemas.microsoft.com/office/drawing/2014/main" id="{5C3A1B84-CB5B-DC98-7DA5-8FAF1E7A1B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8" b="3038"/>
          <a:stretch/>
        </p:blipFill>
        <p:spPr>
          <a:xfrm>
            <a:off x="6759288" y="1"/>
            <a:ext cx="5409235" cy="6857999"/>
          </a:xfrm>
          <a:prstGeom prst="rect">
            <a:avLst/>
          </a:prstGeom>
          <a:noFill/>
        </p:spPr>
      </p:pic>
      <p:pic>
        <p:nvPicPr>
          <p:cNvPr id="2" name="Picture 1" descr="Bold new look for University of Limerick brand unveiled">
            <a:extLst>
              <a:ext uri="{FF2B5EF4-FFF2-40B4-BE49-F238E27FC236}">
                <a16:creationId xmlns:a16="http://schemas.microsoft.com/office/drawing/2014/main" id="{BBBA65D5-AC25-7537-FC4A-808875C30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09" y="612789"/>
            <a:ext cx="3206484" cy="18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CB04B2F2-4740-8C80-DCE7-8F62E5A478C3}"/>
              </a:ext>
            </a:extLst>
          </p:cNvPr>
          <p:cNvSpPr txBox="1">
            <a:spLocks/>
          </p:cNvSpPr>
          <p:nvPr/>
        </p:nvSpPr>
        <p:spPr>
          <a:xfrm>
            <a:off x="4188087" y="5525570"/>
            <a:ext cx="3847382" cy="475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MSc Data Science and Statistical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96FC8E-974B-094A-8F7C-258DB8884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4E53A8-0B3B-FA1F-6266-33B7FF2EC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6072" y="2761488"/>
            <a:ext cx="2615184" cy="292608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3BF75E-4DB0-6D88-2A04-A08C1214DE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4320" y="2761488"/>
            <a:ext cx="2615184" cy="292608"/>
          </a:xfrm>
        </p:spPr>
        <p:txBody>
          <a:bodyPr/>
          <a:lstStyle/>
          <a:p>
            <a:r>
              <a:rPr lang="en-US" dirty="0"/>
              <a:t>Some rules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Some of the ingredients text is blank or unusable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Ingredients text is not in the required form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Unnecessary words and characters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E243-8E67-8703-E164-B6F8628019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72" y="3210533"/>
            <a:ext cx="2615184" cy="2917283"/>
          </a:xfrm>
        </p:spPr>
        <p:txBody>
          <a:bodyPr/>
          <a:lstStyle/>
          <a:p>
            <a:r>
              <a:rPr lang="en-US" dirty="0"/>
              <a:t>’re’ python package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Finds string which match given rules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Efficient for cleaning text data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F59C5-8F44-D6BA-87A1-277B69D809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94320" y="3264061"/>
            <a:ext cx="2866381" cy="2313779"/>
          </a:xfrm>
        </p:spPr>
        <p:txBody>
          <a:bodyPr/>
          <a:lstStyle/>
          <a:p>
            <a:r>
              <a:rPr lang="en-US" dirty="0"/>
              <a:t>Remove words within parenthesis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Remove special characters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Remove stop words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E5A6571-5D79-C94F-1132-7AF4CADEAB7C}"/>
              </a:ext>
            </a:extLst>
          </p:cNvPr>
          <p:cNvSpPr txBox="1">
            <a:spLocks/>
          </p:cNvSpPr>
          <p:nvPr/>
        </p:nvSpPr>
        <p:spPr>
          <a:xfrm>
            <a:off x="11363470" y="6295138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8A7CE-F400-7B46-9E16-10D36E8C32FD}" type="slidenum">
              <a:rPr lang="en-US" sz="2800" b="1" smtClean="0">
                <a:latin typeface="+mn-lt"/>
              </a:rPr>
              <a:pPr/>
              <a:t>10</a:t>
            </a:fld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99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2C906-868D-9D5E-EE82-EA718591E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8D6C1-FC2D-4EBC-7ED6-3E0DD6237257}"/>
              </a:ext>
            </a:extLst>
          </p:cNvPr>
          <p:cNvSpPr txBox="1"/>
          <p:nvPr/>
        </p:nvSpPr>
        <p:spPr>
          <a:xfrm>
            <a:off x="717519" y="1930367"/>
            <a:ext cx="26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Rules used to clean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6B38A-CDFB-4251-F933-D41D51AF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59" y="89655"/>
            <a:ext cx="7995745" cy="66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80297"/>
            <a:ext cx="6611112" cy="1453896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2728034"/>
            <a:ext cx="8098010" cy="2313779"/>
          </a:xfrm>
        </p:spPr>
        <p:txBody>
          <a:bodyPr/>
          <a:lstStyle/>
          <a:p>
            <a:r>
              <a:rPr lang="en-US" sz="2400" dirty="0"/>
              <a:t>Frequencies of ingredients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Correlations between ingredients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Statistically significant ingredients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DF589BCF-476E-4454-175F-C7D0DDE74422}"/>
              </a:ext>
            </a:extLst>
          </p:cNvPr>
          <p:cNvSpPr txBox="1">
            <a:spLocks/>
          </p:cNvSpPr>
          <p:nvPr/>
        </p:nvSpPr>
        <p:spPr>
          <a:xfrm>
            <a:off x="11347704" y="6281293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8A7CE-F400-7B46-9E16-10D36E8C32FD}" type="slidenum">
              <a:rPr lang="en-US" sz="2800" b="1" smtClean="0">
                <a:latin typeface="+mn-lt"/>
              </a:rPr>
              <a:pPr/>
              <a:t>12</a:t>
            </a:fld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68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68262-809B-4F7F-153E-1D2B5378C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E2AF6-C66E-CC26-B0E6-A80D8E9C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06" y="928843"/>
            <a:ext cx="9018787" cy="50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2C906-868D-9D5E-EE82-EA718591E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7A53-F2C1-6A2E-DA70-F158F442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0"/>
          <a:stretch/>
        </p:blipFill>
        <p:spPr>
          <a:xfrm>
            <a:off x="4727418" y="251999"/>
            <a:ext cx="6747063" cy="635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8D6C1-FC2D-4EBC-7ED6-3E0DD6237257}"/>
              </a:ext>
            </a:extLst>
          </p:cNvPr>
          <p:cNvSpPr txBox="1"/>
          <p:nvPr/>
        </p:nvSpPr>
        <p:spPr>
          <a:xfrm>
            <a:off x="717519" y="1930367"/>
            <a:ext cx="3594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Word Cloud of Ingredients based on frequency</a:t>
            </a:r>
          </a:p>
        </p:txBody>
      </p:sp>
    </p:spTree>
    <p:extLst>
      <p:ext uri="{BB962C8B-B14F-4D97-AF65-F5344CB8AC3E}">
        <p14:creationId xmlns:p14="http://schemas.microsoft.com/office/powerpoint/2010/main" val="354627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2C906-868D-9D5E-EE82-EA718591E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8D6C1-FC2D-4EBC-7ED6-3E0DD6237257}"/>
              </a:ext>
            </a:extLst>
          </p:cNvPr>
          <p:cNvSpPr txBox="1"/>
          <p:nvPr/>
        </p:nvSpPr>
        <p:spPr>
          <a:xfrm>
            <a:off x="1134311" y="1759351"/>
            <a:ext cx="3759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Potentially harmful botanicals found in products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E69EF-4700-D232-A1EC-2FB7D7AB1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59"/>
          <a:stretch/>
        </p:blipFill>
        <p:spPr>
          <a:xfrm>
            <a:off x="4477407" y="238297"/>
            <a:ext cx="6580282" cy="59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80297"/>
            <a:ext cx="6611112" cy="1453896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2728034"/>
            <a:ext cx="8098010" cy="2313779"/>
          </a:xfrm>
        </p:spPr>
        <p:txBody>
          <a:bodyPr/>
          <a:lstStyle/>
          <a:p>
            <a:r>
              <a:rPr lang="en-US" sz="2400" dirty="0"/>
              <a:t>Logistic regression with feature selection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Penalized logistic regression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K-means clustering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DF589BCF-476E-4454-175F-C7D0DDE74422}"/>
              </a:ext>
            </a:extLst>
          </p:cNvPr>
          <p:cNvSpPr txBox="1">
            <a:spLocks/>
          </p:cNvSpPr>
          <p:nvPr/>
        </p:nvSpPr>
        <p:spPr>
          <a:xfrm>
            <a:off x="11347704" y="6281293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8A7CE-F400-7B46-9E16-10D36E8C32FD}" type="slidenum">
              <a:rPr lang="en-US" sz="2800" b="1" smtClean="0">
                <a:latin typeface="+mn-lt"/>
              </a:rPr>
              <a:pPr/>
              <a:t>16</a:t>
            </a:fld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058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17136"/>
            <a:ext cx="6611112" cy="1453896"/>
          </a:xfrm>
        </p:spPr>
        <p:txBody>
          <a:bodyPr/>
          <a:lstStyle/>
          <a:p>
            <a:r>
              <a:rPr lang="en-US" dirty="0"/>
              <a:t>Classification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96FC8E-974B-094A-8F7C-258DB8884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Logistic regression with feature selection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4E53A8-0B3B-FA1F-6266-33B7FF2EC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6072" y="2761488"/>
            <a:ext cx="2615184" cy="292608"/>
          </a:xfrm>
        </p:spPr>
        <p:txBody>
          <a:bodyPr/>
          <a:lstStyle/>
          <a:p>
            <a:r>
              <a:rPr lang="en-US" dirty="0"/>
              <a:t>Penalized logistic regression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3BF75E-4DB0-6D88-2A04-A08C1214DE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4320" y="2761488"/>
            <a:ext cx="2615184" cy="292608"/>
          </a:xfrm>
        </p:spPr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424344"/>
            <a:ext cx="2615184" cy="2313779"/>
          </a:xfrm>
        </p:spPr>
        <p:txBody>
          <a:bodyPr/>
          <a:lstStyle/>
          <a:p>
            <a:r>
              <a:rPr lang="en-US" dirty="0"/>
              <a:t>Based on frequency</a:t>
            </a:r>
          </a:p>
          <a:p>
            <a:endParaRPr lang="en-US" dirty="0"/>
          </a:p>
          <a:p>
            <a:r>
              <a:rPr lang="en-US" dirty="0"/>
              <a:t>Based on correlation with target variable</a:t>
            </a:r>
          </a:p>
          <a:p>
            <a:endParaRPr lang="en-US" dirty="0"/>
          </a:p>
          <a:p>
            <a:r>
              <a:rPr lang="en-US" dirty="0"/>
              <a:t>Based on statistically significant ingredients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E243-8E67-8703-E164-B6F8628019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72" y="3428657"/>
            <a:ext cx="2615184" cy="2917283"/>
          </a:xfrm>
        </p:spPr>
        <p:txBody>
          <a:bodyPr/>
          <a:lstStyle/>
          <a:p>
            <a:r>
              <a:rPr lang="en-US" dirty="0"/>
              <a:t>Lasso regularization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Ridge regularization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F59C5-8F44-D6BA-87A1-277B69D809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94320" y="3424343"/>
            <a:ext cx="2866381" cy="2313779"/>
          </a:xfrm>
        </p:spPr>
        <p:txBody>
          <a:bodyPr/>
          <a:lstStyle/>
          <a:p>
            <a:r>
              <a:rPr lang="en-US" dirty="0"/>
              <a:t>Oversampling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K-fold cross validation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 measurement using Accuracy, Precision, Recall, F1-score, ROC curve and confusion matrix.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E5A6571-5D79-C94F-1132-7AF4CADEAB7C}"/>
              </a:ext>
            </a:extLst>
          </p:cNvPr>
          <p:cNvSpPr txBox="1">
            <a:spLocks/>
          </p:cNvSpPr>
          <p:nvPr/>
        </p:nvSpPr>
        <p:spPr>
          <a:xfrm>
            <a:off x="11363470" y="6295138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8A7CE-F400-7B46-9E16-10D36E8C32FD}" type="slidenum">
              <a:rPr lang="en-US" sz="2800" b="1" smtClean="0">
                <a:latin typeface="+mn-lt"/>
              </a:rPr>
              <a:pPr/>
              <a:t>17</a:t>
            </a:fld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77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80297"/>
            <a:ext cx="6611112" cy="1453896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2728034"/>
            <a:ext cx="8098010" cy="2313779"/>
          </a:xfrm>
        </p:spPr>
        <p:txBody>
          <a:bodyPr/>
          <a:lstStyle/>
          <a:p>
            <a:r>
              <a:rPr lang="en-US" sz="2400" dirty="0"/>
              <a:t>Problems with high dimensional data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Principal factors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Elbow method to find optimal clusters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DF589BCF-476E-4454-175F-C7D0DDE74422}"/>
              </a:ext>
            </a:extLst>
          </p:cNvPr>
          <p:cNvSpPr txBox="1">
            <a:spLocks/>
          </p:cNvSpPr>
          <p:nvPr/>
        </p:nvSpPr>
        <p:spPr>
          <a:xfrm>
            <a:off x="11347704" y="6281293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58A7CE-F400-7B46-9E16-10D36E8C32FD}" type="slidenum">
              <a:rPr lang="en-US" sz="2800" b="1" smtClean="0">
                <a:latin typeface="+mn-lt"/>
              </a:rPr>
              <a:pPr/>
              <a:t>18</a:t>
            </a:fld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17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2C906-868D-9D5E-EE82-EA718591E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8D6C1-FC2D-4EBC-7ED6-3E0DD6237257}"/>
              </a:ext>
            </a:extLst>
          </p:cNvPr>
          <p:cNvSpPr txBox="1"/>
          <p:nvPr/>
        </p:nvSpPr>
        <p:spPr>
          <a:xfrm>
            <a:off x="661346" y="1853944"/>
            <a:ext cx="2988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K-means clusters with 4 PCs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EFE2D-DBE2-E53F-563E-D207F838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17" y="202640"/>
            <a:ext cx="7772400" cy="64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7" y="1484482"/>
            <a:ext cx="4416552" cy="99049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727" y="2966271"/>
            <a:ext cx="5366330" cy="2407247"/>
          </a:xfrm>
        </p:spPr>
        <p:txBody>
          <a:bodyPr/>
          <a:lstStyle/>
          <a:p>
            <a:r>
              <a:rPr lang="en-US" dirty="0"/>
              <a:t>What are botanicals in food supplements?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Herbal or plant based dietary supplements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tea, garlic, evening primrose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in medicine from centuries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Close-up of peacock feathers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353" r="18353"/>
          <a:stretch/>
        </p:blipFill>
        <p:spPr>
          <a:xfrm>
            <a:off x="7966840" y="0"/>
            <a:ext cx="4225159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6B25F-1BBC-028F-2886-86951B4A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18" name="Picture Placeholder 17" descr="White rectangle on top of green leaves">
            <a:extLst>
              <a:ext uri="{FF2B5EF4-FFF2-40B4-BE49-F238E27FC236}">
                <a16:creationId xmlns:a16="http://schemas.microsoft.com/office/drawing/2014/main" id="{C5658170-4985-06FB-A21B-B719FD4E65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120"/>
          <a:stretch/>
        </p:blipFill>
        <p:spPr/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1E9B03-99B1-3B38-5B4C-BF744C2FAB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E130-DC53-3652-551D-9B734253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374136"/>
          </a:xfrm>
        </p:spPr>
        <p:txBody>
          <a:bodyPr/>
          <a:lstStyle/>
          <a:p>
            <a:r>
              <a:rPr lang="en-US" sz="1400" dirty="0"/>
              <a:t>We have scraped data of 1629 with products 2959 ingredients from 4 food supplements websites in Ireland</a:t>
            </a:r>
          </a:p>
          <a:p>
            <a:r>
              <a:rPr lang="en-US" sz="1400" dirty="0"/>
              <a:t>Out of 1629, 209 products contain 23 potentially harmful botanicals in total according to EFSA. </a:t>
            </a:r>
          </a:p>
          <a:p>
            <a:r>
              <a:rPr lang="en-US" sz="1400" dirty="0"/>
              <a:t>Logistic regression with feature selection methods could not perform well. Our assumption of this behavior is due to loss of data</a:t>
            </a:r>
          </a:p>
          <a:p>
            <a:r>
              <a:rPr lang="en-US" sz="1400" dirty="0"/>
              <a:t>Models performed well with oversampling as it counters our imbalanced dataset</a:t>
            </a:r>
          </a:p>
          <a:p>
            <a:r>
              <a:rPr lang="en-US" sz="1400" dirty="0"/>
              <a:t>Penalized regression performed best among all others. Reason could be that it uses entire dataset.</a:t>
            </a:r>
          </a:p>
          <a:p>
            <a:r>
              <a:rPr lang="en-US" sz="1400" dirty="0"/>
              <a:t>Ridge performed better with recall of 0.37, than lasso as ridge doesn’t make coefficients of less significant features to zero as lasso</a:t>
            </a:r>
          </a:p>
          <a:p>
            <a:r>
              <a:rPr lang="en-US" sz="1400" dirty="0"/>
              <a:t>K-means with principal components was able to cluster data into 3 groups to a certain extent. Out of these, a product in cluster 2 has a higher chance of being harmful than others.</a:t>
            </a:r>
          </a:p>
        </p:txBody>
      </p:sp>
    </p:spTree>
    <p:extLst>
      <p:ext uri="{BB962C8B-B14F-4D97-AF65-F5344CB8AC3E}">
        <p14:creationId xmlns:p14="http://schemas.microsoft.com/office/powerpoint/2010/main" val="55013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D777E-AF79-EFAB-66FB-4A4B8040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945" y="1085298"/>
            <a:ext cx="3668110" cy="145389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Placeholder 7" descr="School of gray fish">
            <a:extLst>
              <a:ext uri="{FF2B5EF4-FFF2-40B4-BE49-F238E27FC236}">
                <a16:creationId xmlns:a16="http://schemas.microsoft.com/office/drawing/2014/main" id="{F274C54A-B4F5-14C5-1B03-802F328AC2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b="138"/>
          <a:stretch/>
        </p:blipFill>
        <p:spPr/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729D-0011-9D2A-902B-1E2D5831B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C5633-94C2-A2F3-99F3-C5642E4F92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1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39" y="311107"/>
            <a:ext cx="4416552" cy="1572768"/>
          </a:xfrm>
        </p:spPr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039" y="2461774"/>
            <a:ext cx="5366330" cy="2407247"/>
          </a:xfrm>
        </p:spPr>
        <p:txBody>
          <a:bodyPr/>
          <a:lstStyle/>
          <a:p>
            <a:r>
              <a:rPr lang="en-US" dirty="0"/>
              <a:t>Some can cause adverse effects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Mitragyna speciosa (Kratom)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treatment for opiate symptoms of withdrawal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Multiorgan toxicity and cardiotoxicity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Close-up of peacock feathers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353" r="18353"/>
          <a:stretch/>
        </p:blipFill>
        <p:spPr>
          <a:xfrm>
            <a:off x="7966840" y="0"/>
            <a:ext cx="4225159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3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4BFB-7D61-E860-670D-35784D0A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400" y="683172"/>
            <a:ext cx="4416552" cy="865001"/>
          </a:xfrm>
        </p:spPr>
        <p:txBody>
          <a:bodyPr/>
          <a:lstStyle/>
          <a:p>
            <a:r>
              <a:rPr lang="en-US" dirty="0"/>
              <a:t>EFSA</a:t>
            </a:r>
          </a:p>
        </p:txBody>
      </p:sp>
      <p:pic>
        <p:nvPicPr>
          <p:cNvPr id="8" name="Picture Placeholder 7" descr="Close-up of green leaf with dewdrops all over&#10;">
            <a:extLst>
              <a:ext uri="{FF2B5EF4-FFF2-40B4-BE49-F238E27FC236}">
                <a16:creationId xmlns:a16="http://schemas.microsoft.com/office/drawing/2014/main" id="{568165E1-339D-11F5-3CA4-F29470C80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" b="137"/>
          <a:stretch/>
        </p:blipFill>
        <p:spPr>
          <a:xfrm>
            <a:off x="0" y="0"/>
            <a:ext cx="41148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2F22-74B6-562C-F8BC-4ECCC8B6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1399" y="2228508"/>
            <a:ext cx="5651097" cy="23500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Conduct risk assessments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Scientific views on food safety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Compendium of Botanicals</a:t>
            </a:r>
            <a:r>
              <a:rPr lang="en-US" sz="1800" dirty="0"/>
              <a:t>: List of botanicals that may be harmful to human health when used in food and food supplements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26907-4561-A4F9-2125-4A49E6EB100A}"/>
              </a:ext>
            </a:extLst>
          </p:cNvPr>
          <p:cNvSpPr txBox="1"/>
          <p:nvPr/>
        </p:nvSpPr>
        <p:spPr>
          <a:xfrm>
            <a:off x="5521400" y="1363507"/>
            <a:ext cx="375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European Food Safety Authority</a:t>
            </a:r>
          </a:p>
        </p:txBody>
      </p:sp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Line of sheep walking on a grassy field">
            <a:extLst>
              <a:ext uri="{FF2B5EF4-FFF2-40B4-BE49-F238E27FC236}">
                <a16:creationId xmlns:a16="http://schemas.microsoft.com/office/drawing/2014/main" id="{3DC62460-0BE1-663E-6EC7-5D32CCFAA1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0"/>
                    </a14:imgEffect>
                    <a14:imgEffect>
                      <a14:saturation sat="139000"/>
                    </a14:imgEffect>
                    <a14:imgEffect>
                      <a14:brightnessContrast bright="-1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r="2" b="42341"/>
          <a:stretch/>
        </p:blipFill>
        <p:spPr>
          <a:xfrm flipH="1">
            <a:off x="0" y="-23150"/>
            <a:ext cx="12192000" cy="2209302"/>
          </a:xfr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D2FC237F-CDB1-8E36-1186-413A45FC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9" y="389461"/>
            <a:ext cx="6611112" cy="145389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42049" y="2561739"/>
            <a:ext cx="1289304" cy="813816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72885" y="3643937"/>
            <a:ext cx="1627632" cy="1042416"/>
          </a:xfrm>
        </p:spPr>
        <p:txBody>
          <a:bodyPr/>
          <a:lstStyle/>
          <a:p>
            <a:r>
              <a:rPr lang="en-US" dirty="0"/>
              <a:t>How many food supplement products contain botanicals which are potentially harmful ?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30680" y="2574246"/>
            <a:ext cx="1289304" cy="813816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61516" y="3643937"/>
            <a:ext cx="1756718" cy="1042416"/>
          </a:xfrm>
        </p:spPr>
        <p:txBody>
          <a:bodyPr/>
          <a:lstStyle/>
          <a:p>
            <a:r>
              <a:rPr lang="en-US" dirty="0"/>
              <a:t>Can we predict if a product is potentially harmful solely based on its composition excluding any harmful botanicals ?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30930" y="2574246"/>
            <a:ext cx="1289304" cy="813816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61766" y="3643937"/>
            <a:ext cx="1627632" cy="1042416"/>
          </a:xfrm>
        </p:spPr>
        <p:txBody>
          <a:bodyPr/>
          <a:lstStyle/>
          <a:p>
            <a:r>
              <a:rPr lang="en-US" dirty="0"/>
              <a:t>Can the products be clustered into groups based on their composition ?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C5F2A49-3CA3-28A0-CFDC-859B87F44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31180" y="2574246"/>
            <a:ext cx="1289304" cy="813816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92A5432-0C7B-3D81-4B0F-5A308B599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62016" y="3629433"/>
            <a:ext cx="1627632" cy="1042416"/>
          </a:xfrm>
        </p:spPr>
        <p:txBody>
          <a:bodyPr/>
          <a:lstStyle/>
          <a:p>
            <a:r>
              <a:rPr lang="en-US" dirty="0"/>
              <a:t>Do harmful products favor one cluster more than the other ?</a:t>
            </a:r>
          </a:p>
        </p:txBody>
      </p:sp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9A9F5-BB05-D21C-7988-A26F41AD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41" y="368740"/>
            <a:ext cx="5071031" cy="950834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6" name="Group 5" descr="Circle graphic">
            <a:extLst>
              <a:ext uri="{FF2B5EF4-FFF2-40B4-BE49-F238E27FC236}">
                <a16:creationId xmlns:a16="http://schemas.microsoft.com/office/drawing/2014/main" id="{22BD9747-E32F-9DF7-4463-D205C80EB3F3}"/>
              </a:ext>
            </a:extLst>
          </p:cNvPr>
          <p:cNvGrpSpPr/>
          <p:nvPr/>
        </p:nvGrpSpPr>
        <p:grpSpPr>
          <a:xfrm>
            <a:off x="859122" y="2890827"/>
            <a:ext cx="10492502" cy="1900819"/>
            <a:chOff x="859122" y="2890827"/>
            <a:chExt cx="10492502" cy="1900819"/>
          </a:xfrm>
        </p:grpSpPr>
        <p:cxnSp>
          <p:nvCxnSpPr>
            <p:cNvPr id="7" name="Curved Connector 35">
              <a:extLst>
                <a:ext uri="{FF2B5EF4-FFF2-40B4-BE49-F238E27FC236}">
                  <a16:creationId xmlns:a16="http://schemas.microsoft.com/office/drawing/2014/main" id="{CBDC42FF-F044-8049-C5CE-7F7664503F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57818" y="2854484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38">
              <a:extLst>
                <a:ext uri="{FF2B5EF4-FFF2-40B4-BE49-F238E27FC236}">
                  <a16:creationId xmlns:a16="http://schemas.microsoft.com/office/drawing/2014/main" id="{06D78F5F-EBEB-EBDE-3C9B-5147AF428FA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36522" y="2938000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36">
              <a:extLst>
                <a:ext uri="{FF2B5EF4-FFF2-40B4-BE49-F238E27FC236}">
                  <a16:creationId xmlns:a16="http://schemas.microsoft.com/office/drawing/2014/main" id="{40CE8FFA-6CDD-F854-6634-055C583C3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82" y="1725598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DDEA5D-0121-6A92-580A-D3401422E105}"/>
                </a:ext>
              </a:extLst>
            </p:cNvPr>
            <p:cNvSpPr/>
            <p:nvPr/>
          </p:nvSpPr>
          <p:spPr>
            <a:xfrm>
              <a:off x="995854" y="2908403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3E8827-DA9B-A4B7-0AB6-4BAF5D072F5C}"/>
                </a:ext>
              </a:extLst>
            </p:cNvPr>
            <p:cNvSpPr/>
            <p:nvPr/>
          </p:nvSpPr>
          <p:spPr>
            <a:xfrm>
              <a:off x="3782077" y="2925979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0CA2C-9552-B1B0-21E5-532D37C974DF}"/>
                </a:ext>
              </a:extLst>
            </p:cNvPr>
            <p:cNvSpPr/>
            <p:nvPr/>
          </p:nvSpPr>
          <p:spPr>
            <a:xfrm>
              <a:off x="6568300" y="2943554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CF94F-8ABA-081F-6F59-7DB5B374DEE2}"/>
                </a:ext>
              </a:extLst>
            </p:cNvPr>
            <p:cNvSpPr/>
            <p:nvPr/>
          </p:nvSpPr>
          <p:spPr>
            <a:xfrm>
              <a:off x="9354523" y="2890827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FF25F2-0B87-5C5D-6146-C39A72160D90}"/>
                </a:ext>
              </a:extLst>
            </p:cNvPr>
            <p:cNvSpPr txBox="1"/>
            <p:nvPr/>
          </p:nvSpPr>
          <p:spPr>
            <a:xfrm>
              <a:off x="859122" y="3645596"/>
              <a:ext cx="19677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latin typeface="Avenir Next" panose="020B0503020202020204" pitchFamily="34" charset="0"/>
                </a:rPr>
                <a:t>Web Scraping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AA8E4-9E78-6176-9911-5A8807E66248}"/>
                </a:ext>
              </a:extLst>
            </p:cNvPr>
            <p:cNvSpPr txBox="1"/>
            <p:nvPr/>
          </p:nvSpPr>
          <p:spPr>
            <a:xfrm>
              <a:off x="3555420" y="3650028"/>
              <a:ext cx="2317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latin typeface="Avenir Next" panose="020B0503020202020204" pitchFamily="34" charset="0"/>
                </a:rPr>
                <a:t>Text Processing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CB923D-2484-DC8F-DFC3-1370043EEE0F}"/>
                </a:ext>
              </a:extLst>
            </p:cNvPr>
            <p:cNvSpPr txBox="1"/>
            <p:nvPr/>
          </p:nvSpPr>
          <p:spPr>
            <a:xfrm>
              <a:off x="6653133" y="3518828"/>
              <a:ext cx="16784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latin typeface="Avenir Next" panose="020B0503020202020204" pitchFamily="34" charset="0"/>
                </a:rPr>
                <a:t>Exploratory Data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E36CCC-8A86-60C2-8820-6D42AE4C53D6}"/>
                </a:ext>
              </a:extLst>
            </p:cNvPr>
            <p:cNvSpPr txBox="1"/>
            <p:nvPr/>
          </p:nvSpPr>
          <p:spPr>
            <a:xfrm>
              <a:off x="9205514" y="3641939"/>
              <a:ext cx="2146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latin typeface="Avenir Next" panose="020B0503020202020204" pitchFamily="34" charset="0"/>
                </a:rPr>
                <a:t>Modelling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</p:grpSp>
      <p:pic>
        <p:nvPicPr>
          <p:cNvPr id="22" name="Picture Placeholder 21" descr="White rectangle on top of green leaves">
            <a:extLst>
              <a:ext uri="{FF2B5EF4-FFF2-40B4-BE49-F238E27FC236}">
                <a16:creationId xmlns:a16="http://schemas.microsoft.com/office/drawing/2014/main" id="{51578C4F-0D3F-820D-E214-BAEFAC66A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" r="109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57EAF-15CD-D1EB-AEA7-A2A339FEA1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4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96FC8E-974B-094A-8F7C-258DB8884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Beautiful Soup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4E53A8-0B3B-FA1F-6266-33B7FF2EC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6072" y="2761488"/>
            <a:ext cx="2615184" cy="292608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3BF75E-4DB0-6D88-2A04-A08C1214DE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4320" y="2761488"/>
            <a:ext cx="2615184" cy="292608"/>
          </a:xfrm>
        </p:spPr>
        <p:txBody>
          <a:bodyPr/>
          <a:lstStyle/>
          <a:p>
            <a:r>
              <a:rPr lang="en-US" dirty="0"/>
              <a:t>Scrapy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Good for small requests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Simpler functions like find elements with class id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Cannot handle high volume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E243-8E67-8703-E164-B6F8628019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6072" y="3210533"/>
            <a:ext cx="2615184" cy="2917283"/>
          </a:xfrm>
        </p:spPr>
        <p:txBody>
          <a:bodyPr/>
          <a:lstStyle/>
          <a:p>
            <a:r>
              <a:rPr lang="en-US" dirty="0"/>
              <a:t>Contains java script features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Useful in clicking buttons and other java script elements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Slow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F59C5-8F44-D6BA-87A1-277B69D809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94320" y="3264061"/>
            <a:ext cx="2866381" cy="2313779"/>
          </a:xfrm>
        </p:spPr>
        <p:txBody>
          <a:bodyPr/>
          <a:lstStyle/>
          <a:p>
            <a:r>
              <a:rPr lang="en-US" dirty="0"/>
              <a:t>Specifically built for web Scraping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Framework with spiders and crawl function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Features like auto throttle and read robots.txt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01AC2C6-E7E2-C85C-29AC-71DC976E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571" y="448318"/>
            <a:ext cx="4009486" cy="1043782"/>
          </a:xfrm>
        </p:spPr>
        <p:txBody>
          <a:bodyPr/>
          <a:lstStyle/>
          <a:p>
            <a:r>
              <a:rPr lang="en-US" dirty="0"/>
              <a:t>Scrapy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9CDF0-A544-5BD3-AD1C-5FEFE9DF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629" y="1728892"/>
            <a:ext cx="4160520" cy="292608"/>
          </a:xfrm>
        </p:spPr>
        <p:txBody>
          <a:bodyPr/>
          <a:lstStyle/>
          <a:p>
            <a:r>
              <a:rPr lang="en-US" dirty="0"/>
              <a:t>Creating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F5C2F-2F34-7FD6-4040-1B3619501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9082" y="2369924"/>
            <a:ext cx="4160520" cy="1576160"/>
          </a:xfrm>
        </p:spPr>
        <p:txBody>
          <a:bodyPr/>
          <a:lstStyle/>
          <a:p>
            <a:r>
              <a:rPr lang="en-US" dirty="0"/>
              <a:t>A python program </a:t>
            </a:r>
            <a:br>
              <a:rPr lang="en-US" dirty="0"/>
            </a:br>
            <a:endParaRPr lang="en-US" dirty="0"/>
          </a:p>
          <a:p>
            <a:r>
              <a:rPr lang="en-US" dirty="0"/>
              <a:t>2 main functions for product list scraping and product detail scraping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Contains code to find elements, scrape and save 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973E9-D9F9-205F-FE1D-2F9EC76A0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5852" y="1784708"/>
            <a:ext cx="4160520" cy="292608"/>
          </a:xfrm>
        </p:spPr>
        <p:txBody>
          <a:bodyPr/>
          <a:lstStyle/>
          <a:p>
            <a:r>
              <a:rPr lang="en-US" dirty="0"/>
              <a:t>Crawling web </a:t>
            </a:r>
          </a:p>
        </p:txBody>
      </p:sp>
      <p:pic>
        <p:nvPicPr>
          <p:cNvPr id="26" name="Picture Placeholder 25" descr="Patterned coral against blue&#10;">
            <a:extLst>
              <a:ext uri="{FF2B5EF4-FFF2-40B4-BE49-F238E27FC236}">
                <a16:creationId xmlns:a16="http://schemas.microsoft.com/office/drawing/2014/main" id="{A59349F3-8651-2ED7-8A24-59C80D38B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61D29FB-0ACA-D3D9-8C7D-50F907645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55852" y="2369924"/>
            <a:ext cx="4160520" cy="1175483"/>
          </a:xfrm>
        </p:spPr>
        <p:txBody>
          <a:bodyPr/>
          <a:lstStyle/>
          <a:p>
            <a:r>
              <a:rPr lang="en-US" dirty="0"/>
              <a:t>Command line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Runs the spider using URL links 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20AC3B6-8BC3-CF8D-1BA9-D7F24C372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1272890-4870-801D-A316-5BD974758DCB}"/>
              </a:ext>
            </a:extLst>
          </p:cNvPr>
          <p:cNvSpPr txBox="1">
            <a:spLocks/>
          </p:cNvSpPr>
          <p:nvPr/>
        </p:nvSpPr>
        <p:spPr>
          <a:xfrm>
            <a:off x="6955852" y="3673969"/>
            <a:ext cx="4160520" cy="292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Information scraped 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9580D9A-359B-5F3E-6277-0D788EB4CF80}"/>
              </a:ext>
            </a:extLst>
          </p:cNvPr>
          <p:cNvSpPr txBox="1">
            <a:spLocks/>
          </p:cNvSpPr>
          <p:nvPr/>
        </p:nvSpPr>
        <p:spPr>
          <a:xfrm>
            <a:off x="6955852" y="4095139"/>
            <a:ext cx="4160520" cy="1175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Product name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Ingredients text </a:t>
            </a:r>
          </a:p>
        </p:txBody>
      </p:sp>
    </p:spTree>
    <p:extLst>
      <p:ext uri="{BB962C8B-B14F-4D97-AF65-F5344CB8AC3E}">
        <p14:creationId xmlns:p14="http://schemas.microsoft.com/office/powerpoint/2010/main" val="9676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EAB2320-55A1-0F8E-71C6-96FC0D31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0621690-6225-28B5-3316-DB36FE0BC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2014045"/>
            <a:ext cx="7288714" cy="4027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page HTML is not consistent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Websites do not want to be scraped (Robots.txt)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Pagination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Infinite scrolling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Ingredients text is not available for the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1658</TotalTime>
  <Words>691</Words>
  <Application>Microsoft Macintosh PowerPoint</Application>
  <PresentationFormat>Widescreen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</vt:lpstr>
      <vt:lpstr>Avenir Next LT Pro</vt:lpstr>
      <vt:lpstr>Calibri</vt:lpstr>
      <vt:lpstr>Sabon Next LT</vt:lpstr>
      <vt:lpstr>Office Theme</vt:lpstr>
      <vt:lpstr>PowerPoint Presentation</vt:lpstr>
      <vt:lpstr>Background</vt:lpstr>
      <vt:lpstr>However…</vt:lpstr>
      <vt:lpstr>EFSA</vt:lpstr>
      <vt:lpstr>Research Questions</vt:lpstr>
      <vt:lpstr>Methodology</vt:lpstr>
      <vt:lpstr>Web Scraping</vt:lpstr>
      <vt:lpstr>Scrapy</vt:lpstr>
      <vt:lpstr>Issues</vt:lpstr>
      <vt:lpstr>Text Processing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Modelling</vt:lpstr>
      <vt:lpstr>Classification model</vt:lpstr>
      <vt:lpstr>K-means clustering</vt:lpstr>
      <vt:lpstr>PowerPoint Presentation</vt:lpstr>
      <vt:lpstr>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ULStudent:MARUDHU PRAKASH.NATARAJAN</dc:creator>
  <cp:lastModifiedBy>ULStudent:SHRAVYA SHREE.GALI</cp:lastModifiedBy>
  <cp:revision>5</cp:revision>
  <dcterms:created xsi:type="dcterms:W3CDTF">2023-08-30T17:25:36Z</dcterms:created>
  <dcterms:modified xsi:type="dcterms:W3CDTF">2023-09-01T11:07:39Z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